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_rels/slideLayout3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6.xml.rels" ContentType="application/vnd.openxmlformats-package.relationships+xml"/>
  <Override PartName="/ppt/slideLayouts/slideLayout2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29.xml" ContentType="application/vnd.openxmlformats-officedocument.presentationml.slide+xml"/>
  <Override PartName="/ppt/slides/slide46.xml" ContentType="application/vnd.openxmlformats-officedocument.presentationml.slide+xml"/>
  <Override PartName="/ppt/slides/slide28.xml" ContentType="application/vnd.openxmlformats-officedocument.presentationml.slide+xml"/>
  <Override PartName="/ppt/slides/slide45.xml" ContentType="application/vnd.openxmlformats-officedocument.presentationml.slide+xml"/>
  <Override PartName="/ppt/slides/slide27.xml" ContentType="application/vnd.openxmlformats-officedocument.presentationml.slide+xml"/>
  <Override PartName="/ppt/slides/slide4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36.xml" ContentType="application/vnd.openxmlformats-officedocument.presentationml.slide+xml"/>
  <Override PartName="/ppt/slides/slide53.xml" ContentType="application/vnd.openxmlformats-officedocument.presentationml.slide+xml"/>
  <Override PartName="/ppt/slides/slide26.xml" ContentType="application/vnd.openxmlformats-officedocument.presentationml.slide+xml"/>
  <Override PartName="/ppt/slides/slide43.xml" ContentType="application/vnd.openxmlformats-officedocument.presentationml.slide+xml"/>
  <Override PartName="/ppt/slides/slide18.xml" ContentType="application/vnd.openxmlformats-officedocument.presentationml.slide+xml"/>
  <Override PartName="/ppt/slides/slide35.xml" ContentType="application/vnd.openxmlformats-officedocument.presentationml.slide+xml"/>
  <Override PartName="/ppt/slides/slide52.xml" ContentType="application/vnd.openxmlformats-officedocument.presentationml.slide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5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14.xml.rels" ContentType="application/vnd.openxmlformats-package.relationships+xml"/>
  <Override PartName="/ppt/slides/_rels/slide3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55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46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3.xml.rels" ContentType="application/vnd.openxmlformats-package.relationships+xml"/>
  <Override PartName="/ppt/slides/_rels/slide7.xml.rels" ContentType="application/vnd.openxmlformats-package.relationships+xml"/>
  <Override PartName="/ppt/slides/_rels/slide43.xml.rels" ContentType="application/vnd.openxmlformats-package.relationships+xml"/>
  <Override PartName="/ppt/slides/_rels/slide26.xml.rels" ContentType="application/vnd.openxmlformats-package.relationships+xml"/>
  <Override PartName="/ppt/slides/_rels/slide6.xml.rels" ContentType="application/vnd.openxmlformats-package.relationships+xml"/>
  <Override PartName="/ppt/slides/_rels/slide35.xml.rels" ContentType="application/vnd.openxmlformats-package.relationships+xml"/>
  <Override PartName="/ppt/slides/_rels/slide18.xml.rels" ContentType="application/vnd.openxmlformats-package.relationships+xml"/>
  <Override PartName="/ppt/slides/_rels/slide52.xml.rels" ContentType="application/vnd.openxmlformats-package.relationships+xml"/>
  <Override PartName="/ppt/slides/_rels/slide19.xml.rels" ContentType="application/vnd.openxmlformats-package.relationships+xml"/>
  <Override PartName="/ppt/slides/_rels/slide53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28.xml.rels" ContentType="application/vnd.openxmlformats-package.relationships+xml"/>
  <Override PartName="/ppt/slides/_rels/slide1.xml.rels" ContentType="application/vnd.openxmlformats-package.relationships+xml"/>
  <Override PartName="/ppt/slides/_rels/slide21.xml.rels" ContentType="application/vnd.openxmlformats-package.relationships+xml"/>
  <Override PartName="/ppt/slides/_rels/slide42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34.xml.rels" ContentType="application/vnd.openxmlformats-package.relationships+xml"/>
  <Override PartName="/ppt/slides/_rels/slide17.xml.rels" ContentType="application/vnd.openxmlformats-package.relationships+xml"/>
  <Override PartName="/ppt/slides/_rels/slide41.xml.rels" ContentType="application/vnd.openxmlformats-package.relationships+xml"/>
  <Override PartName="/ppt/slides/_rels/slide24.xml.rels" ContentType="application/vnd.openxmlformats-package.relationships+xml"/>
  <Override PartName="/ppt/slides/_rels/slide50.xml.rels" ContentType="application/vnd.openxmlformats-package.relationships+xml"/>
  <Override PartName="/ppt/slides/_rels/slide33.xml.rels" ContentType="application/vnd.openxmlformats-package.relationships+xml"/>
  <Override PartName="/ppt/slides/_rels/slide16.xml.rels" ContentType="application/vnd.openxmlformats-package.relationships+xml"/>
  <Override PartName="/ppt/slides/_rels/slide40.xml.rels" ContentType="application/vnd.openxmlformats-package.relationships+xml"/>
  <Override PartName="/ppt/slides/_rels/slide23.xml.rels" ContentType="application/vnd.openxmlformats-package.relationships+xml"/>
  <Override PartName="/ppt/slides/_rels/slide56.xml.rels" ContentType="application/vnd.openxmlformats-package.relationships+xml"/>
  <Override PartName="/ppt/slides/_rels/slide39.xml.rels" ContentType="application/vnd.openxmlformats-package.relationships+xml"/>
  <Override PartName="/ppt/slides/slide25.xml" ContentType="application/vnd.openxmlformats-officedocument.presentationml.slide+xml"/>
  <Override PartName="/ppt/slides/slide42.xml" ContentType="application/vnd.openxmlformats-officedocument.presentationml.slide+xml"/>
  <Override PartName="/ppt/slides/slide17.xml" ContentType="application/vnd.openxmlformats-officedocument.presentationml.slide+xml"/>
  <Override PartName="/ppt/slides/slide34.xml" ContentType="application/vnd.openxmlformats-officedocument.presentationml.slide+xml"/>
  <Override PartName="/ppt/slides/slide51.xml" ContentType="application/vnd.openxmlformats-officedocument.presentationml.slide+xml"/>
  <Override PartName="/ppt/slides/slide24.xml" ContentType="application/vnd.openxmlformats-officedocument.presentationml.slide+xml"/>
  <Override PartName="/ppt/slides/slide41.xml" ContentType="application/vnd.openxmlformats-officedocument.presentationml.slide+xml"/>
  <Override PartName="/ppt/slides/slide16.xml" ContentType="application/vnd.openxmlformats-officedocument.presentationml.slide+xml"/>
  <Override PartName="/ppt/slides/slide33.xml" ContentType="application/vnd.openxmlformats-officedocument.presentationml.slide+xml"/>
  <Override PartName="/ppt/slides/slide50.xml" ContentType="application/vnd.openxmlformats-officedocument.presentationml.slide+xml"/>
  <Override PartName="/ppt/slides/slide23.xml" ContentType="application/vnd.openxmlformats-officedocument.presentationml.slide+xml"/>
  <Override PartName="/ppt/slides/slide40.xml" ContentType="application/vnd.openxmlformats-officedocument.presentationml.slide+xml"/>
  <Override PartName="/ppt/slides/slide48.xml" ContentType="application/vnd.openxmlformats-officedocument.presentationml.slide+xml"/>
  <Override PartName="/ppt/slides/slide2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4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49.xml" ContentType="application/vnd.openxmlformats-officedocument.presentationml.slide+xml"/>
  <Override PartName="/ppt/slides/slide56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55.xml" ContentType="application/vnd.openxmlformats-officedocument.presentationml.slide+xml"/>
  <Override PartName="/ppt/slides/slide3.xml" ContentType="application/vnd.openxmlformats-officedocument.presentationml.slide+xml"/>
  <Override PartName="/ppt/slides/slide38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54.xml" ContentType="application/vnd.openxmlformats-officedocument.presentationml.slide+xml"/>
  <Override PartName="/ppt/slides/slide37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15.xml" ContentType="application/vnd.openxmlformats-officedocument.presentationml.slide+xml"/>
  <Override PartName="/ppt/slides/slide32.xml" ContentType="application/vnd.openxmlformats-officedocument.presentationml.slide+xml"/>
  <Override PartName="/ppt/media/image9.png" ContentType="image/png"/>
  <Override PartName="/ppt/media/image10.png" ContentType="image/png"/>
  <Override PartName="/ppt/media/image13.png" ContentType="image/png"/>
  <Override PartName="/ppt/media/image21.png" ContentType="image/png"/>
  <Override PartName="/ppt/media/image8.png" ContentType="image/png"/>
  <Override PartName="/ppt/media/image12.png" ContentType="image/png"/>
  <Override PartName="/ppt/media/image20.png" ContentType="image/png"/>
  <Override PartName="/ppt/media/image7.png" ContentType="image/png"/>
  <Override PartName="/ppt/media/image11.png" ContentType="image/png"/>
  <Override PartName="/ppt/media/image19.png" ContentType="image/png"/>
  <Override PartName="/ppt/media/image1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22.png" ContentType="image/png"/>
  <Override PartName="/ppt/media/image14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E9F0A1-42B0-4D5F-9DD8-342087D42B4E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C70269-63C7-4CAC-8C98-006FBE9E3E3E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618853-910E-4323-B553-80E84A817BC5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B7C301-279A-4FC1-B42A-EB3F4AF85D10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1AFF32-BF3D-4A3B-8B97-3106835AB95F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ubTitle"/>
          </p:nvPr>
        </p:nvSpPr>
        <p:spPr>
          <a:xfrm>
            <a:off x="1155600" y="973080"/>
            <a:ext cx="8760960" cy="328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67DA30-50F1-4F18-BBA5-350DFDDBA124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1934C1F-86F2-4B39-8698-8B7100EF229F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67953E-E028-443D-A93D-37D028976024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05D6D3-8A94-445E-9C1C-3DFB8953D3F8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36D386-1F71-4500-A57E-573C0FF7E800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453D6B-B1A6-4DE3-B95B-7F4369AFAE3E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102" name="PlaceHolder 6"/>
          <p:cNvSpPr>
            <a:spLocks noGrp="1"/>
          </p:cNvSpPr>
          <p:nvPr>
            <p:ph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103" name="PlaceHolder 7"/>
          <p:cNvSpPr>
            <a:spLocks noGrp="1"/>
          </p:cNvSpPr>
          <p:nvPr>
            <p:ph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A9BA07-3A60-4124-8F0E-0F02D9137840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C31609C-E09E-48CF-B968-0335F09F5BD2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3CFFD17-0BF9-40AD-ABA6-3B902C094032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CFC01F9-D658-42F0-8CBA-273D9CC2F780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C0C4BEB-3E00-403B-BF3F-AD16A54A614D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7068852-2175-4106-ADBE-A19C260F24E5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1155600" y="973080"/>
            <a:ext cx="8760960" cy="328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3199028-1950-4862-8E71-2757169B5C6D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10BB1E8-179A-4367-BEA4-0FEEFDBA9958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0F115FF-2EC7-495C-BA2B-89499F48E09C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6FC791A-6EED-4ED1-AFC7-2CF7293CD643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41ABB2B-D8C9-4E60-8A4F-0C0A89266AA3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E8D78F0-6C57-4CA5-A261-CF89E01AF7B2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BA423F0-4C5C-403F-BFAE-8B9237C9C22E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subTitle"/>
          </p:nvPr>
        </p:nvSpPr>
        <p:spPr>
          <a:xfrm>
            <a:off x="1155600" y="973080"/>
            <a:ext cx="8760960" cy="328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7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" name="Rectangle 6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gradFill rotWithShape="0">
              <a:gsLst>
                <a:gs pos="0">
                  <a:srgbClr val="173249"/>
                </a:gs>
                <a:gs pos="100000">
                  <a:srgbClr val="204969"/>
                </a:gs>
              </a:gsLst>
              <a:lin ang="5400000"/>
            </a:gra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" name="Oval 12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7e6bc9">
                    <a:alpha val="11372"/>
                  </a:srgbClr>
                </a:gs>
                <a:gs pos="100000">
                  <a:srgbClr val="7e6bc9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12600">
              <a:noFill/>
            </a:ln>
            <a:effectLst>
              <a:outerShdw dist="20160" dir="5400000" blurRad="50760" rotWithShape="0">
                <a:srgbClr val="000000">
                  <a:alpha val="42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" name="Oval 1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7e6bc9">
                    <a:alpha val="8235"/>
                  </a:srgbClr>
                </a:gs>
                <a:gs pos="100000">
                  <a:srgbClr val="7e6bc9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12600">
              <a:noFill/>
            </a:ln>
            <a:effectLst>
              <a:outerShdw dist="20160" dir="5400000" blurRad="50760" rotWithShape="0">
                <a:srgbClr val="000000">
                  <a:alpha val="42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" name="Oval 17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7e6bc9">
                    <a:alpha val="14117"/>
                  </a:srgbClr>
                </a:gs>
                <a:gs pos="100000">
                  <a:srgbClr val="7e6bc9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12600">
              <a:noFill/>
            </a:ln>
            <a:effectLst>
              <a:outerShdw dist="20160" dir="5400000" blurRad="50760" rotWithShape="0">
                <a:srgbClr val="000000">
                  <a:alpha val="42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" name="Oval 15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7e6bc9">
                    <a:alpha val="7058"/>
                  </a:srgbClr>
                </a:gs>
                <a:gs pos="100000">
                  <a:srgbClr val="7e6bc9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12600">
              <a:noFill/>
            </a:ln>
            <a:effectLst>
              <a:outerShdw dist="20160" dir="5400000" blurRad="50760" rotWithShape="0">
                <a:srgbClr val="000000">
                  <a:alpha val="42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" name="Oval 16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7e6bc9">
                    <a:alpha val="14117"/>
                  </a:srgbClr>
                </a:gs>
                <a:gs pos="100000">
                  <a:srgbClr val="7e6bc9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12600">
              <a:noFill/>
            </a:ln>
            <a:effectLst>
              <a:outerShdw dist="20160" dir="5400000" blurRad="50760" rotWithShape="0">
                <a:srgbClr val="000000">
                  <a:alpha val="42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" name="Freeform 5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>
                <a:gd name="textAreaLeft" fmla="*/ 0 w 3299040"/>
                <a:gd name="textAreaRight" fmla="*/ 3299400 w 3299040"/>
                <a:gd name="textAreaTop" fmla="*/ 0 h 440640"/>
                <a:gd name="textAreaBottom" fmla="*/ 441000 h 440640"/>
              </a:gdLst>
              <a:ah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" name="Freeform 5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>
                <a:gd name="textAreaLeft" fmla="*/ 0 w 11277360"/>
                <a:gd name="textAreaRight" fmla="*/ 11277720 w 11277360"/>
                <a:gd name="textAreaTop" fmla="*/ 0 h 4533480"/>
                <a:gd name="textAreaBottom" fmla="*/ 4533840 h 4533480"/>
              </a:gdLst>
              <a:ahLst/>
              <a:rect l="textAreaLeft" t="textAreaTop" r="textAreaRight" b="textAreaBottom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>
                <a:gd name="textAreaLeft" fmla="*/ 0 w 12191760"/>
                <a:gd name="textAreaRight" fmla="*/ 12192120 w 12191760"/>
                <a:gd name="textAreaTop" fmla="*/ 0 h 6856200"/>
                <a:gd name="textAreaBottom" fmla="*/ 6856560 h 685620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0" name="Rectangle 20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3c847d"/>
          </a:solidFill>
          <a:ln w="12600">
            <a:noFill/>
          </a:ln>
          <a:effectLst>
            <a:outerShdw dist="20160" dir="5400000" blurRad="50760" rotWithShape="0">
              <a:srgbClr val="000000">
                <a:alpha val="42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2" name="Rectangle 8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gradFill rotWithShape="0">
              <a:gsLst>
                <a:gs pos="0">
                  <a:srgbClr val="173249"/>
                </a:gs>
                <a:gs pos="100000">
                  <a:srgbClr val="204969"/>
                </a:gs>
              </a:gsLst>
              <a:lin ang="5400000"/>
            </a:gra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>
                <a:gd name="textAreaLeft" fmla="*/ 0 w 12191760"/>
                <a:gd name="textAreaRight" fmla="*/ 12192120 w 12191760"/>
                <a:gd name="textAreaTop" fmla="*/ 0 h 6856200"/>
                <a:gd name="textAreaBottom" fmla="*/ 6856560 h 685620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4" name="Rectangle 10"/>
          <p:cNvSpPr/>
          <p:nvPr/>
        </p:nvSpPr>
        <p:spPr>
          <a:xfrm>
            <a:off x="10437840" y="0"/>
            <a:ext cx="685440" cy="1814040"/>
          </a:xfrm>
          <a:prstGeom prst="rect">
            <a:avLst/>
          </a:prstGeom>
          <a:solidFill>
            <a:srgbClr val="3c847d"/>
          </a:solidFill>
          <a:ln w="12600">
            <a:noFill/>
          </a:ln>
          <a:effectLst>
            <a:outerShdw dist="20160" dir="5400000" blurRad="50760" rotWithShape="0">
              <a:srgbClr val="000000">
                <a:alpha val="42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154880" y="3794040"/>
            <a:ext cx="8825400" cy="98280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5400" spc="-1" strike="noStrike">
                <a:solidFill>
                  <a:srgbClr val="96adbc"/>
                </a:solidFill>
                <a:latin typeface="Gill Sans MT"/>
              </a:rPr>
              <a:t>Clique </a:t>
            </a:r>
            <a:r>
              <a:rPr b="0" lang="pt-BR" sz="5400" spc="-1" strike="noStrike">
                <a:solidFill>
                  <a:srgbClr val="96adbc"/>
                </a:solidFill>
                <a:latin typeface="Gill Sans MT"/>
              </a:rPr>
              <a:t>para </a:t>
            </a:r>
            <a:r>
              <a:rPr b="0" lang="pt-BR" sz="5400" spc="-1" strike="noStrike">
                <a:solidFill>
                  <a:srgbClr val="96adbc"/>
                </a:solidFill>
                <a:latin typeface="Gill Sans MT"/>
              </a:rPr>
              <a:t>editar o </a:t>
            </a:r>
            <a:r>
              <a:rPr b="0" lang="pt-BR" sz="5400" spc="-1" strike="noStrike">
                <a:solidFill>
                  <a:srgbClr val="96adbc"/>
                </a:solidFill>
                <a:latin typeface="Gill Sans MT"/>
              </a:rPr>
              <a:t>estilo do </a:t>
            </a:r>
            <a:r>
              <a:rPr b="0" lang="pt-BR" sz="5400" spc="-1" strike="noStrike">
                <a:solidFill>
                  <a:srgbClr val="96adbc"/>
                </a:solidFill>
                <a:latin typeface="Gill Sans MT"/>
              </a:rPr>
              <a:t>título </a:t>
            </a:r>
            <a:r>
              <a:rPr b="0" lang="pt-BR" sz="5400" spc="-1" strike="noStrike">
                <a:solidFill>
                  <a:srgbClr val="96adbc"/>
                </a:solidFill>
                <a:latin typeface="Gill Sans MT"/>
              </a:rPr>
              <a:t>mestre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Gill Sans MT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Gill Sans MT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Gill Sans M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Gill Sans MT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latin typeface="Gill Sans M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Gill Sans MT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latin typeface="Gill Sans M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Gill Sans MT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Gill Sans MT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Gill Sans MT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7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54" name="Rectangle 6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gradFill rotWithShape="0">
              <a:gsLst>
                <a:gs pos="0">
                  <a:srgbClr val="173249"/>
                </a:gs>
                <a:gs pos="100000">
                  <a:srgbClr val="204969"/>
                </a:gs>
              </a:gsLst>
              <a:lin ang="5400000"/>
            </a:gra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" name="Oval 12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7e6bc9">
                    <a:alpha val="11372"/>
                  </a:srgbClr>
                </a:gs>
                <a:gs pos="100000">
                  <a:srgbClr val="7e6bc9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12600">
              <a:noFill/>
            </a:ln>
            <a:effectLst>
              <a:outerShdw dist="20160" dir="5400000" blurRad="50760" rotWithShape="0">
                <a:srgbClr val="000000">
                  <a:alpha val="42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" name="Oval 1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7e6bc9">
                    <a:alpha val="8235"/>
                  </a:srgbClr>
                </a:gs>
                <a:gs pos="100000">
                  <a:srgbClr val="7e6bc9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12600">
              <a:noFill/>
            </a:ln>
            <a:effectLst>
              <a:outerShdw dist="20160" dir="5400000" blurRad="50760" rotWithShape="0">
                <a:srgbClr val="000000">
                  <a:alpha val="42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" name="Oval 17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7e6bc9">
                    <a:alpha val="14117"/>
                  </a:srgbClr>
                </a:gs>
                <a:gs pos="100000">
                  <a:srgbClr val="7e6bc9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12600">
              <a:noFill/>
            </a:ln>
            <a:effectLst>
              <a:outerShdw dist="20160" dir="5400000" blurRad="50760" rotWithShape="0">
                <a:srgbClr val="000000">
                  <a:alpha val="42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" name="Oval 15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7e6bc9">
                    <a:alpha val="7058"/>
                  </a:srgbClr>
                </a:gs>
                <a:gs pos="100000">
                  <a:srgbClr val="7e6bc9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12600">
              <a:noFill/>
            </a:ln>
            <a:effectLst>
              <a:outerShdw dist="20160" dir="5400000" blurRad="50760" rotWithShape="0">
                <a:srgbClr val="000000">
                  <a:alpha val="42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" name="Oval 16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7e6bc9">
                    <a:alpha val="14117"/>
                  </a:srgbClr>
                </a:gs>
                <a:gs pos="100000">
                  <a:srgbClr val="7e6bc9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12600">
              <a:noFill/>
            </a:ln>
            <a:effectLst>
              <a:outerShdw dist="20160" dir="5400000" blurRad="50760" rotWithShape="0">
                <a:srgbClr val="000000">
                  <a:alpha val="42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" name="Freeform 5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>
                <a:gd name="textAreaLeft" fmla="*/ 0 w 3299040"/>
                <a:gd name="textAreaRight" fmla="*/ 3299400 w 3299040"/>
                <a:gd name="textAreaTop" fmla="*/ 0 h 440640"/>
                <a:gd name="textAreaBottom" fmla="*/ 441000 h 440640"/>
              </a:gdLst>
              <a:ah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1" name="Freeform 5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>
                <a:gd name="textAreaLeft" fmla="*/ 0 w 11277360"/>
                <a:gd name="textAreaRight" fmla="*/ 11277720 w 11277360"/>
                <a:gd name="textAreaTop" fmla="*/ 0 h 4533480"/>
                <a:gd name="textAreaBottom" fmla="*/ 4533840 h 4533480"/>
              </a:gdLst>
              <a:ahLst/>
              <a:rect l="textAreaLeft" t="textAreaTop" r="textAreaRight" b="textAreaBottom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>
                <a:gd name="textAreaLeft" fmla="*/ 0 w 12191760"/>
                <a:gd name="textAreaRight" fmla="*/ 12192120 w 12191760"/>
                <a:gd name="textAreaTop" fmla="*/ 0 h 6856200"/>
                <a:gd name="textAreaBottom" fmla="*/ 6856560 h 685620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3" name="Rectangle 20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3c847d"/>
          </a:solidFill>
          <a:ln w="12600">
            <a:noFill/>
          </a:ln>
          <a:effectLst>
            <a:outerShdw dist="20160" dir="5400000" blurRad="50760" rotWithShape="0">
              <a:srgbClr val="000000">
                <a:alpha val="42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96adbc"/>
                </a:solidFill>
                <a:latin typeface="Gill Sans MT"/>
              </a:rPr>
              <a:t>Clique para </a:t>
            </a:r>
            <a:r>
              <a:rPr b="0" lang="pt-BR" sz="3200" spc="-1" strike="noStrike">
                <a:solidFill>
                  <a:srgbClr val="96adbc"/>
                </a:solidFill>
                <a:latin typeface="Gill Sans MT"/>
              </a:rPr>
              <a:t>editar o título </a:t>
            </a:r>
            <a:r>
              <a:rPr b="0" lang="pt-BR" sz="3200" spc="-1" strike="noStrike">
                <a:solidFill>
                  <a:srgbClr val="96adbc"/>
                </a:solidFill>
                <a:latin typeface="Gill Sans MT"/>
              </a:rPr>
              <a:t>mestre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404040"/>
                </a:solidFill>
                <a:latin typeface="Gill Sans MT"/>
              </a:rPr>
              <a:t>Clique para editar o texto mestre</a:t>
            </a: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  <a:p>
            <a:pPr lvl="1" marL="864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600" spc="-1" strike="noStrike">
                <a:solidFill>
                  <a:srgbClr val="404040"/>
                </a:solidFill>
                <a:latin typeface="Gill Sans MT"/>
              </a:rPr>
              <a:t>Segundo nível</a:t>
            </a:r>
            <a:endParaRPr b="0" lang="en-US" sz="1600" spc="-1" strike="noStrike">
              <a:solidFill>
                <a:srgbClr val="404040"/>
              </a:solidFill>
              <a:latin typeface="Gill Sans MT"/>
            </a:endParaRPr>
          </a:p>
          <a:p>
            <a:pPr lvl="2" marL="1296000" indent="-288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404040"/>
                </a:solidFill>
                <a:latin typeface="Gill Sans MT"/>
              </a:rPr>
              <a:t>Terceiro nível</a:t>
            </a:r>
            <a:endParaRPr b="0" lang="en-US" sz="1400" spc="-1" strike="noStrike">
              <a:solidFill>
                <a:srgbClr val="404040"/>
              </a:solidFill>
              <a:latin typeface="Gill Sans MT"/>
            </a:endParaRPr>
          </a:p>
          <a:p>
            <a:pPr lvl="3" marL="1728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200" spc="-1" strike="noStrike">
                <a:solidFill>
                  <a:srgbClr val="404040"/>
                </a:solidFill>
                <a:latin typeface="Gill Sans MT"/>
              </a:rPr>
              <a:t>Quarto nível</a:t>
            </a:r>
            <a:endParaRPr b="0" lang="en-US" sz="1200" spc="-1" strike="noStrike">
              <a:solidFill>
                <a:srgbClr val="404040"/>
              </a:solidFill>
              <a:latin typeface="Gill Sans MT"/>
            </a:endParaRPr>
          </a:p>
          <a:p>
            <a:pPr lvl="4" marL="2160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200" spc="-1" strike="noStrike">
                <a:solidFill>
                  <a:srgbClr val="404040"/>
                </a:solidFill>
                <a:latin typeface="Gill Sans MT"/>
              </a:rPr>
              <a:t>Quinto nível</a:t>
            </a:r>
            <a:endParaRPr b="0" lang="en-US" sz="12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ftr" idx="1"/>
          </p:nvPr>
        </p:nvSpPr>
        <p:spPr>
          <a:xfrm>
            <a:off x="560520" y="6391440"/>
            <a:ext cx="3860280" cy="304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1" lang="en-US" sz="1000" spc="-1" strike="noStrike">
                <a:solidFill>
                  <a:schemeClr val="accent1"/>
                </a:solidFill>
                <a:latin typeface="Gill Sans MT"/>
              </a:defRPr>
            </a:lvl1pPr>
          </a:lstStyle>
          <a:p>
            <a:pPr indent="0" algn="ctr">
              <a:buNone/>
            </a:pPr>
            <a:r>
              <a:rPr b="1" lang="en-US" sz="1000" spc="-1" strike="noStrike">
                <a:solidFill>
                  <a:schemeClr val="accent1"/>
                </a:solidFill>
                <a:latin typeface="Gill Sans MT"/>
              </a:rPr>
              <a:t>&lt;footer&gt;</a:t>
            </a:r>
            <a:endParaRPr b="0" lang="pt-BR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sldNum" idx="2"/>
          </p:nvPr>
        </p:nvSpPr>
        <p:spPr>
          <a:xfrm>
            <a:off x="10352160" y="295200"/>
            <a:ext cx="837720" cy="7678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2400" spc="-1" strike="noStrike">
                <a:solidFill>
                  <a:srgbClr val="ffffff"/>
                </a:solidFill>
                <a:latin typeface="Gill Sans MT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fld id="{45C56BC8-6CAB-41A4-AEFF-F46D5CF289C2}" type="slidenum">
              <a:rPr b="0" lang="en-US" sz="2400" spc="-1" strike="noStrike">
                <a:solidFill>
                  <a:srgbClr val="ffffff"/>
                </a:solidFill>
                <a:latin typeface="Gill Sans MT"/>
              </a:rPr>
              <a:t>&lt;number&gt;</a:t>
            </a:fld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7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05" name="Rectangle 6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gradFill rotWithShape="0">
              <a:gsLst>
                <a:gs pos="0">
                  <a:srgbClr val="173249"/>
                </a:gs>
                <a:gs pos="100000">
                  <a:srgbClr val="204969"/>
                </a:gs>
              </a:gsLst>
              <a:lin ang="5400000"/>
            </a:gra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6" name="Oval 12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7e6bc9">
                    <a:alpha val="11372"/>
                  </a:srgbClr>
                </a:gs>
                <a:gs pos="100000">
                  <a:srgbClr val="7e6bc9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12600">
              <a:noFill/>
            </a:ln>
            <a:effectLst>
              <a:outerShdw dist="20160" dir="5400000" blurRad="50760" rotWithShape="0">
                <a:srgbClr val="000000">
                  <a:alpha val="42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7" name="Oval 1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7e6bc9">
                    <a:alpha val="8235"/>
                  </a:srgbClr>
                </a:gs>
                <a:gs pos="100000">
                  <a:srgbClr val="7e6bc9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12600">
              <a:noFill/>
            </a:ln>
            <a:effectLst>
              <a:outerShdw dist="20160" dir="5400000" blurRad="50760" rotWithShape="0">
                <a:srgbClr val="000000">
                  <a:alpha val="42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" name="Oval 17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7e6bc9">
                    <a:alpha val="14117"/>
                  </a:srgbClr>
                </a:gs>
                <a:gs pos="100000">
                  <a:srgbClr val="7e6bc9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12600">
              <a:noFill/>
            </a:ln>
            <a:effectLst>
              <a:outerShdw dist="20160" dir="5400000" blurRad="50760" rotWithShape="0">
                <a:srgbClr val="000000">
                  <a:alpha val="42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" name="Oval 15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7e6bc9">
                    <a:alpha val="7058"/>
                  </a:srgbClr>
                </a:gs>
                <a:gs pos="100000">
                  <a:srgbClr val="7e6bc9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12600">
              <a:noFill/>
            </a:ln>
            <a:effectLst>
              <a:outerShdw dist="20160" dir="5400000" blurRad="50760" rotWithShape="0">
                <a:srgbClr val="000000">
                  <a:alpha val="42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" name="Oval 16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7e6bc9">
                    <a:alpha val="14117"/>
                  </a:srgbClr>
                </a:gs>
                <a:gs pos="100000">
                  <a:srgbClr val="7e6bc9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12600">
              <a:noFill/>
            </a:ln>
            <a:effectLst>
              <a:outerShdw dist="20160" dir="5400000" blurRad="50760" rotWithShape="0">
                <a:srgbClr val="000000">
                  <a:alpha val="42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" name="Freeform 5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>
                <a:gd name="textAreaLeft" fmla="*/ 0 w 3299040"/>
                <a:gd name="textAreaRight" fmla="*/ 3299400 w 3299040"/>
                <a:gd name="textAreaTop" fmla="*/ 0 h 440640"/>
                <a:gd name="textAreaBottom" fmla="*/ 441000 h 440640"/>
              </a:gdLst>
              <a:ah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" name="Freeform 5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>
                <a:gd name="textAreaLeft" fmla="*/ 0 w 11277360"/>
                <a:gd name="textAreaRight" fmla="*/ 11277720 w 11277360"/>
                <a:gd name="textAreaTop" fmla="*/ 0 h 4533480"/>
                <a:gd name="textAreaBottom" fmla="*/ 4533840 h 4533480"/>
              </a:gdLst>
              <a:ahLst/>
              <a:rect l="textAreaLeft" t="textAreaTop" r="textAreaRight" b="textAreaBottom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3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>
                <a:gd name="textAreaLeft" fmla="*/ 0 w 12191760"/>
                <a:gd name="textAreaRight" fmla="*/ 12192120 w 12191760"/>
                <a:gd name="textAreaTop" fmla="*/ 0 h 6856200"/>
                <a:gd name="textAreaBottom" fmla="*/ 6856560 h 685620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4" name="Rectangle 20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3c847d"/>
          </a:solidFill>
          <a:ln w="12600">
            <a:noFill/>
          </a:ln>
          <a:effectLst>
            <a:outerShdw dist="20160" dir="5400000" blurRad="50760" rotWithShape="0">
              <a:srgbClr val="000000">
                <a:alpha val="42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96adbc"/>
                </a:solidFill>
                <a:latin typeface="Gill Sans MT"/>
              </a:rPr>
              <a:t>Clique para </a:t>
            </a:r>
            <a:r>
              <a:rPr b="0" lang="pt-BR" sz="3200" spc="-1" strike="noStrike">
                <a:solidFill>
                  <a:srgbClr val="96adbc"/>
                </a:solidFill>
                <a:latin typeface="Gill Sans MT"/>
              </a:rPr>
              <a:t>editar o título </a:t>
            </a:r>
            <a:r>
              <a:rPr b="0" lang="pt-BR" sz="3200" spc="-1" strike="noStrike">
                <a:solidFill>
                  <a:srgbClr val="96adbc"/>
                </a:solidFill>
                <a:latin typeface="Gill Sans MT"/>
              </a:rPr>
              <a:t>mestre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404040"/>
                </a:solidFill>
                <a:latin typeface="Gill Sans MT"/>
              </a:rPr>
              <a:t>Clique para editar o texto mestre</a:t>
            </a: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  <a:p>
            <a:pPr lvl="1" marL="864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600" spc="-1" strike="noStrike">
                <a:solidFill>
                  <a:srgbClr val="404040"/>
                </a:solidFill>
                <a:latin typeface="Gill Sans MT"/>
              </a:rPr>
              <a:t>Segundo nível</a:t>
            </a:r>
            <a:endParaRPr b="0" lang="en-US" sz="1600" spc="-1" strike="noStrike">
              <a:solidFill>
                <a:srgbClr val="404040"/>
              </a:solidFill>
              <a:latin typeface="Gill Sans MT"/>
            </a:endParaRPr>
          </a:p>
          <a:p>
            <a:pPr lvl="2" marL="1296000" indent="-288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404040"/>
                </a:solidFill>
                <a:latin typeface="Gill Sans MT"/>
              </a:rPr>
              <a:t>Terceiro nível</a:t>
            </a:r>
            <a:endParaRPr b="0" lang="en-US" sz="1400" spc="-1" strike="noStrike">
              <a:solidFill>
                <a:srgbClr val="404040"/>
              </a:solidFill>
              <a:latin typeface="Gill Sans MT"/>
            </a:endParaRPr>
          </a:p>
          <a:p>
            <a:pPr lvl="3" marL="1728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200" spc="-1" strike="noStrike">
                <a:solidFill>
                  <a:srgbClr val="404040"/>
                </a:solidFill>
                <a:latin typeface="Gill Sans MT"/>
              </a:rPr>
              <a:t>Quarto nível</a:t>
            </a:r>
            <a:endParaRPr b="0" lang="en-US" sz="1200" spc="-1" strike="noStrike">
              <a:solidFill>
                <a:srgbClr val="404040"/>
              </a:solidFill>
              <a:latin typeface="Gill Sans MT"/>
            </a:endParaRPr>
          </a:p>
          <a:p>
            <a:pPr lvl="4" marL="2160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200" spc="-1" strike="noStrike">
                <a:solidFill>
                  <a:srgbClr val="404040"/>
                </a:solidFill>
                <a:latin typeface="Gill Sans MT"/>
              </a:rPr>
              <a:t>Quinto nível</a:t>
            </a:r>
            <a:endParaRPr b="0" lang="en-US" sz="1200" spc="-1" strike="noStrike">
              <a:solidFill>
                <a:srgbClr val="404040"/>
              </a:solidFill>
              <a:latin typeface="Gill Sans MT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ftr" idx="3"/>
          </p:nvPr>
        </p:nvSpPr>
        <p:spPr>
          <a:xfrm>
            <a:off x="560520" y="6391440"/>
            <a:ext cx="3860280" cy="304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1" lang="en-US" sz="1000" spc="-1" strike="noStrike">
                <a:solidFill>
                  <a:schemeClr val="accent1"/>
                </a:solidFill>
                <a:latin typeface="Gill Sans MT"/>
              </a:defRPr>
            </a:lvl1pPr>
          </a:lstStyle>
          <a:p>
            <a:pPr indent="0" algn="ctr">
              <a:buNone/>
            </a:pPr>
            <a:r>
              <a:rPr b="1" lang="en-US" sz="1000" spc="-1" strike="noStrike">
                <a:solidFill>
                  <a:schemeClr val="accent1"/>
                </a:solidFill>
                <a:latin typeface="Gill Sans MT"/>
              </a:rPr>
              <a:t>&lt;footer&gt;</a:t>
            </a:r>
            <a:endParaRPr b="0" lang="pt-BR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sldNum" idx="4"/>
          </p:nvPr>
        </p:nvSpPr>
        <p:spPr>
          <a:xfrm>
            <a:off x="10352160" y="295200"/>
            <a:ext cx="837720" cy="7678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2400" spc="-1" strike="noStrike">
                <a:solidFill>
                  <a:srgbClr val="ffffff"/>
                </a:solidFill>
                <a:latin typeface="Gill Sans MT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fld id="{7F1A3DA9-372F-4272-B38B-5321C00F8C0E}" type="slidenum">
              <a:rPr b="0" lang="en-US" sz="2400" spc="-1" strike="noStrike">
                <a:solidFill>
                  <a:srgbClr val="ffffff"/>
                </a:solidFill>
                <a:latin typeface="Gill Sans MT"/>
              </a:rPr>
              <a:t>&lt;number&gt;</a:t>
            </a:fld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870120" y="2813040"/>
            <a:ext cx="10289880" cy="17632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600" spc="-1" strike="noStrike">
                <a:solidFill>
                  <a:srgbClr val="96adbc"/>
                </a:solidFill>
                <a:latin typeface="Gill Sans MT"/>
              </a:rPr>
              <a:t>Ciência da </a:t>
            </a:r>
            <a:r>
              <a:rPr b="1" lang="pt-BR" sz="3600" spc="-1" strike="noStrike">
                <a:solidFill>
                  <a:srgbClr val="96adbc"/>
                </a:solidFill>
                <a:latin typeface="Gill Sans MT"/>
              </a:rPr>
              <a:t>Computação</a:t>
            </a:r>
            <a:br>
              <a:rPr sz="3600"/>
            </a:br>
            <a:br>
              <a:rPr sz="3600"/>
            </a:br>
            <a:r>
              <a:rPr b="1" lang="pt-BR" sz="3600" spc="-1" strike="noStrike">
                <a:solidFill>
                  <a:srgbClr val="96adbc"/>
                </a:solidFill>
                <a:latin typeface="Gill Sans MT"/>
              </a:rPr>
              <a:t>ANÁLISE </a:t>
            </a:r>
            <a:r>
              <a:rPr b="1" lang="pt-BR" sz="3600" spc="-1" strike="noStrike">
                <a:solidFill>
                  <a:srgbClr val="96adbc"/>
                </a:solidFill>
                <a:latin typeface="Gill Sans MT"/>
              </a:rPr>
              <a:t>COMPARATIVA </a:t>
            </a:r>
            <a:r>
              <a:rPr b="1" lang="pt-BR" sz="3600" spc="-1" strike="noStrike">
                <a:solidFill>
                  <a:srgbClr val="96adbc"/>
                </a:solidFill>
                <a:latin typeface="Gill Sans MT"/>
              </a:rPr>
              <a:t>DE </a:t>
            </a:r>
            <a:r>
              <a:rPr b="1" lang="pt-BR" sz="3600" spc="-1" strike="noStrike">
                <a:solidFill>
                  <a:srgbClr val="96adbc"/>
                </a:solidFill>
                <a:latin typeface="Gill Sans MT"/>
              </a:rPr>
              <a:t>BIBLIOTECAS </a:t>
            </a:r>
            <a:r>
              <a:rPr b="1" lang="pt-BR" sz="3600" spc="-1" strike="noStrike">
                <a:solidFill>
                  <a:srgbClr val="96adbc"/>
                </a:solidFill>
                <a:latin typeface="Gill Sans MT"/>
              </a:rPr>
              <a:t>JAVASCRIPT </a:t>
            </a:r>
            <a:r>
              <a:rPr b="1" lang="pt-BR" sz="3600" spc="-1" strike="noStrike">
                <a:solidFill>
                  <a:srgbClr val="96adbc"/>
                </a:solidFill>
                <a:latin typeface="Gill Sans MT"/>
              </a:rPr>
              <a:t>PARA A</a:t>
            </a:r>
            <a:br>
              <a:rPr sz="3600"/>
            </a:br>
            <a:r>
              <a:rPr b="1" lang="pt-BR" sz="3600" spc="-1" strike="noStrike">
                <a:solidFill>
                  <a:srgbClr val="96adbc"/>
                </a:solidFill>
                <a:latin typeface="Gill Sans MT"/>
              </a:rPr>
              <a:t>RENDERIZAÇÃO </a:t>
            </a:r>
            <a:r>
              <a:rPr b="1" lang="pt-BR" sz="3600" spc="-1" strike="noStrike">
                <a:solidFill>
                  <a:srgbClr val="96adbc"/>
                </a:solidFill>
                <a:latin typeface="Gill Sans MT"/>
              </a:rPr>
              <a:t>DE GRÁFICOS </a:t>
            </a:r>
            <a:r>
              <a:rPr b="1" lang="pt-BR" sz="3600" spc="-1" strike="noStrike">
                <a:solidFill>
                  <a:srgbClr val="96adbc"/>
                </a:solidFill>
                <a:latin typeface="Gill Sans MT"/>
              </a:rPr>
              <a:t>3D EM TEMPO </a:t>
            </a:r>
            <a:r>
              <a:rPr b="1" lang="pt-BR" sz="3600" spc="-1" strike="noStrike">
                <a:solidFill>
                  <a:srgbClr val="96adbc"/>
                </a:solidFill>
                <a:latin typeface="Gill Sans MT"/>
              </a:rPr>
              <a:t>REAL EM </a:t>
            </a:r>
            <a:r>
              <a:rPr b="1" lang="pt-BR" sz="3600" spc="-1" strike="noStrike">
                <a:solidFill>
                  <a:srgbClr val="96adbc"/>
                </a:solidFill>
                <a:latin typeface="Gill Sans MT"/>
              </a:rPr>
              <a:t>APLICAÇÕES </a:t>
            </a:r>
            <a:r>
              <a:rPr b="1" lang="pt-BR" sz="3600" spc="-1" strike="noStrike">
                <a:solidFill>
                  <a:srgbClr val="96adbc"/>
                </a:solidFill>
                <a:latin typeface="Gill Sans MT"/>
              </a:rPr>
              <a:t>WEB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6" name="Imagem 5" descr="logorede_BRANCA.png"/>
          <p:cNvPicPr/>
          <p:nvPr/>
        </p:nvPicPr>
        <p:blipFill>
          <a:blip r:embed="rId1"/>
          <a:stretch/>
        </p:blipFill>
        <p:spPr>
          <a:xfrm>
            <a:off x="7769160" y="843120"/>
            <a:ext cx="2414160" cy="847440"/>
          </a:xfrm>
          <a:prstGeom prst="rect">
            <a:avLst/>
          </a:prstGeom>
          <a:ln w="0">
            <a:noFill/>
          </a:ln>
        </p:spPr>
      </p:pic>
      <p:sp>
        <p:nvSpPr>
          <p:cNvPr id="157" name="Título 1"/>
          <p:cNvSpPr/>
          <p:nvPr/>
        </p:nvSpPr>
        <p:spPr>
          <a:xfrm>
            <a:off x="1039680" y="5302080"/>
            <a:ext cx="8826120" cy="9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96adbc"/>
                </a:solidFill>
                <a:latin typeface="Gill Sans MT"/>
                <a:ea typeface="DejaVu Sans"/>
              </a:rPr>
              <a:t>Autores: Mateus Freitas e Paulo Ricardo</a:t>
            </a:r>
            <a:br>
              <a:rPr sz="2400"/>
            </a:br>
            <a:r>
              <a:rPr b="1" lang="pt-BR" sz="2400" spc="-1" strike="noStrike">
                <a:solidFill>
                  <a:srgbClr val="96adbc"/>
                </a:solidFill>
                <a:latin typeface="Gill Sans MT"/>
                <a:ea typeface="DejaVu Sans"/>
              </a:rPr>
              <a:t>Orientador: Jefte de Lima Ferreira</a:t>
            </a:r>
            <a:br>
              <a:rPr sz="2400"/>
            </a:br>
            <a:br>
              <a:rPr sz="2400"/>
            </a:br>
            <a:r>
              <a:rPr b="1" lang="pt-BR" sz="2400" spc="-1" strike="noStrike">
                <a:solidFill>
                  <a:srgbClr val="96adbc"/>
                </a:solidFill>
                <a:latin typeface="Gill Sans MT"/>
                <a:ea typeface="DejaVu Sans"/>
              </a:rPr>
              <a:t>Caratinga, 2023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96adbc"/>
                </a:solidFill>
                <a:latin typeface="Gill Sans MT"/>
              </a:rPr>
              <a:t>Objetivo Geral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1155600" y="2603520"/>
            <a:ext cx="8824680" cy="34160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Realizar uma comparação entre as diferentes bibliotecas de linguagem JavaScript desenvolvidas para a criação de Gráficos 3D em tempo real na WEB, analisando várias de suas qualidades qualitativas e quantitativas. Descobrir quais são as mais adequadas em diferentes cenários e das necessidades do desenvolvedor. 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96adbc"/>
                </a:solidFill>
                <a:latin typeface="Gill Sans MT"/>
              </a:rPr>
              <a:t>Metodologia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1155600" y="2603520"/>
            <a:ext cx="8824680" cy="34160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Pesquisa exploratória e Qualiquantitativa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Escolha de Bibliotecas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Métricas de Software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Ferramentas Utilizadas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"/>
          <p:cNvGraphicFramePr/>
          <p:nvPr/>
        </p:nvGraphicFramePr>
        <p:xfrm>
          <a:off x="16200" y="10080"/>
          <a:ext cx="12096000" cy="7080120"/>
        </p:xfrm>
        <a:graphic>
          <a:graphicData uri="http://schemas.openxmlformats.org/drawingml/2006/table">
            <a:tbl>
              <a:tblPr/>
              <a:tblGrid>
                <a:gridCol w="2424240"/>
                <a:gridCol w="1968480"/>
                <a:gridCol w="2080440"/>
                <a:gridCol w="2060280"/>
                <a:gridCol w="2408760"/>
                <a:gridCol w="1154160"/>
              </a:tblGrid>
              <a:tr h="60372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Nome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Licensa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Localização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Linguagem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Última Atualização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Estrelas Github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60372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Three.js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MIT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Github / Site / NPM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JavaScript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Ativo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94.718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60372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Babylon.js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Apache License 2.0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Github / Site / NPM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JavaScript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Ativo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21.442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60372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Playcanvas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MIT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Github / Site / NPM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JavaScript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Ativo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8.664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4776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WebGLStudio.js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MIT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Github / Site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JavaScript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03/08/2020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5.036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60372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ClayGL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BSD-2-Clause license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Github / Site / NPM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JavaScript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31/10/2021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2.679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60372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OpenJSCAD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MIT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Github / Site / NPM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JavaScript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Ativo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2.330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60372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Xeogl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MIT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Github / Site /  NPM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JavaScript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14/05/2020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1.100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60372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Xeokit SDK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AGPL V3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Github / Site / NPM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JavaScript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Ativo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601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60372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Webgl-operate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MIT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Github / Site / NPM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TypeScript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12/12/2022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163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4776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RedGL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MIT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Github / Site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JavaScript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17/08/2022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152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4776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Zogra Render 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MIT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Github / NPM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TypeScript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16/02/2023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21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60372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CopperLicht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CopperLicht License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Site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JavaScript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-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-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96adbc"/>
                </a:solidFill>
                <a:latin typeface="Gill Sans MT"/>
              </a:rPr>
              <a:t>Critérios de Seleção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1155600" y="2603520"/>
            <a:ext cx="8824680" cy="34160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Código-fonte aberto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Documentação disponível (API e exemplos)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Formato GLTF (GL Transmission Format) suportado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Funcionalidades Presentes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PBR  - Renderização baseada em física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Sistema de luzes com sombras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Sistema de animação esqueletal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Atualização Recente (2023)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96adbc"/>
                </a:solidFill>
                <a:latin typeface="Gill Sans MT"/>
              </a:rPr>
              <a:t>Bibliotecas </a:t>
            </a:r>
            <a:r>
              <a:rPr b="0" lang="pt-BR" sz="3600" spc="-1" strike="noStrike">
                <a:solidFill>
                  <a:srgbClr val="96adbc"/>
                </a:solidFill>
                <a:latin typeface="Gill Sans MT"/>
              </a:rPr>
              <a:t>Selecionadas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1155600" y="2603520"/>
            <a:ext cx="8824680" cy="34160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Three.js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Babylon.js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Playcanvas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96adbc"/>
                </a:solidFill>
                <a:latin typeface="Gill Sans MT"/>
              </a:rPr>
              <a:t>Métricas de Software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1155600" y="1811520"/>
            <a:ext cx="8824680" cy="34160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Qualidade da Documentação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Desenvolvimento do Projeto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Funcionalidades Presentes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Renderização (Propriedades PBR e efeitos de pós-processamento)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Utilidades de otimização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Funcionalidades Extras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Formatos de Arquivo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WebGL 2.0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Desempenho – Inicialização, FPS, RAM e tempo de renderização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Tamanho da biblioteca – NPM e código-fonte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1191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96adbc"/>
                </a:solidFill>
                <a:latin typeface="Gill Sans MT"/>
              </a:rPr>
              <a:t>Ferramentas Utilizadas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1155600" y="1811520"/>
            <a:ext cx="8824680" cy="34160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marL="343080" indent="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Medição de Desempenho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Navegadores (Chrome, Edge e Firefox)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Devtools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Funções Javascript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Computadores (low-end linux e high-end Windows)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Medição do Tamanho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NPM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Esbuild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DEFLATE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864000" indent="0"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86400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86400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  <a:p>
            <a:pPr marL="86400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96adbc"/>
                </a:solidFill>
                <a:latin typeface="Gill Sans MT"/>
              </a:rPr>
              <a:t>Computadores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1155600" y="1811520"/>
            <a:ext cx="8824680" cy="34160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PC-1: processador Intel Core i3-4170 CPU (4 CPUs) ~3.7GHz, de placa de vídeo Mesa Intel HD Graphics 4400 (1.5 Gib), memória RAM 3.7 GiB DDR3, sistema operacional Arch Linux Kernel 6.1-lts, e monitor 1600x900 ~60HZ.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PC-2: processador AMD Ryzen 5 5500 (12 CPUs) ~3.6GHz, de placa de vídeo NVIDIA GeForce GTX 1660 SUPER, memória RAM 16384 MB DDR4, sistema operacional Windows 11 Home 64 bits, e monitor 2560x1440 ~75HZ.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864000" indent="0"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86400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86400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  <a:p>
            <a:pPr marL="86400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96adbc"/>
                </a:solidFill>
                <a:latin typeface="Gill Sans MT"/>
              </a:rPr>
              <a:t>Resultados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1155600" y="1811520"/>
            <a:ext cx="8824680" cy="34160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Gill Sans MT"/>
              </a:rPr>
              <a:t>Qualidade da Documentação</a:t>
            </a: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Gill Sans MT"/>
              </a:rPr>
              <a:t>Todas as bibliotecas Three.js, Babylon.js e Playcanvas possuem a API Docs completa e documentada. Também possuem um amplo manual de usuário com exemplos de códigos que demonstram sua usabilidade e funcionamento, além de projetos desenvolvidos pela comunidade disponíveis no seu sítio principal. Assim, todas possuem uma documentação de alta qualidade e que pode ser utilizada como meio útil de aprendizado.</a:t>
            </a: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  <a:p>
            <a:pPr marL="864000" indent="0"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86400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86400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  <a:p>
            <a:pPr marL="86400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155600" y="79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96adbc"/>
                </a:solidFill>
                <a:latin typeface="Gill Sans MT"/>
              </a:rPr>
              <a:t>Desenvolvimento do Projeto: Recente (1 Mês)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94" name=""/>
          <p:cNvGraphicFramePr/>
          <p:nvPr/>
        </p:nvGraphicFramePr>
        <p:xfrm>
          <a:off x="1298520" y="2151720"/>
          <a:ext cx="9537120" cy="4363920"/>
        </p:xfrm>
        <a:graphic>
          <a:graphicData uri="http://schemas.openxmlformats.org/drawingml/2006/table">
            <a:tbl>
              <a:tblPr/>
              <a:tblGrid>
                <a:gridCol w="4583160"/>
                <a:gridCol w="1650960"/>
                <a:gridCol w="1650960"/>
                <a:gridCol w="1652400"/>
              </a:tblGrid>
              <a:tr h="571680">
                <a:tc rowSpan="2"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Métricas Recentes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Biblioteca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541800">
                <a:tc vMerge="1">
                  <a:txBody>
                    <a:bodyPr lIns="90000" rIns="90000" tIns="45000" bIns="45000" anchor="ctr">
                      <a:noAutofit/>
                    </a:bodyPr>
                    <a:p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Three.js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Babylon.js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Playcanvas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4180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i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Pull Requests </a:t>
                      </a:r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(requisitados)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4180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i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Pull Requests</a:t>
                      </a:r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(aceitos)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120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118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66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4180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i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Issues </a:t>
                      </a:r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(abertos)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15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22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4180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i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Issues </a:t>
                      </a:r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(fechados)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46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19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4180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Autores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14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4180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i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Commits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134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221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68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96adbc"/>
                </a:solidFill>
                <a:latin typeface="Gill Sans MT"/>
              </a:rPr>
              <a:t>Agenda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1123920" y="2016000"/>
            <a:ext cx="8824680" cy="34160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Introdução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Referencial teórico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Objetivo geral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Metodologia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Análise dos resultados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Conclusão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Principais referências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404040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1155600" y="79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96adbc"/>
                </a:solidFill>
                <a:latin typeface="Gill Sans MT"/>
              </a:rPr>
              <a:t>Desenvolvimento do Projeto: Total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96" name=""/>
          <p:cNvGraphicFramePr/>
          <p:nvPr/>
        </p:nvGraphicFramePr>
        <p:xfrm>
          <a:off x="1306080" y="1600200"/>
          <a:ext cx="9313920" cy="4807800"/>
        </p:xfrm>
        <a:graphic>
          <a:graphicData uri="http://schemas.openxmlformats.org/drawingml/2006/table">
            <a:tbl>
              <a:tblPr/>
              <a:tblGrid>
                <a:gridCol w="4475520"/>
                <a:gridCol w="1612440"/>
                <a:gridCol w="1612800"/>
                <a:gridCol w="1613520"/>
              </a:tblGrid>
              <a:tr h="504360">
                <a:tc rowSpan="2"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Métricas Totais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Biblioteca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ctr">
                      <a:noAutofit/>
                    </a:bodyPr>
                    <a:p>
                      <a:pPr algn="ctr"/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ctr">
                      <a:noAutofit/>
                    </a:bodyPr>
                    <a:p>
                      <a:pPr algn="ctr"/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78080">
                <a:tc vMerge="1">
                  <a:txBody>
                    <a:bodyPr lIns="90000" rIns="90000" tIns="45000" bIns="45000" anchor="ctr">
                      <a:noAutofit/>
                    </a:bodyPr>
                    <a:p>
                      <a:pPr algn="ctr"/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Three.js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Babylon.js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Playcanvas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7808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i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Pull Requests </a:t>
                      </a:r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(requisitados)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145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21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7808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i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Pull Requests </a:t>
                      </a:r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(aceitos)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14.627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11.371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3.692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7808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i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Issues</a:t>
                      </a:r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(abertos)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386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93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525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7808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i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Issues </a:t>
                      </a:r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(fechados)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11.550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2.836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1.422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7808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Contribuidores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1.736 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485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130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7808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i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Commits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42.170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41.403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10.902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7808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Estrelas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94.810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21.464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8.671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7916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Usado Por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228.190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4.648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1612800" y="289404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pc="-1" strike="noStrike">
                <a:solidFill>
                  <a:srgbClr val="96adbc"/>
                </a:solidFill>
                <a:latin typeface="Gill Sans MT"/>
              </a:rPr>
              <a:t>Funcionalidades: Propriedades dos Materiais PBR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3132000" y="432000"/>
            <a:ext cx="5940000" cy="601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3556080" y="174960"/>
            <a:ext cx="4867920" cy="652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3353040" y="0"/>
            <a:ext cx="5249520" cy="73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1" name=""/>
          <p:cNvGraphicFramePr/>
          <p:nvPr/>
        </p:nvGraphicFramePr>
        <p:xfrm>
          <a:off x="1698840" y="1072800"/>
          <a:ext cx="9244440" cy="5514120"/>
        </p:xfrm>
        <a:graphic>
          <a:graphicData uri="http://schemas.openxmlformats.org/drawingml/2006/table">
            <a:tbl>
              <a:tblPr/>
              <a:tblGrid>
                <a:gridCol w="2162520"/>
                <a:gridCol w="3212640"/>
                <a:gridCol w="1050840"/>
                <a:gridCol w="1361880"/>
                <a:gridCol w="1456920"/>
              </a:tblGrid>
              <a:tr h="328320">
                <a:tc rowSpan="2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Propriedade PBR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Descrição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Biblioteca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28320">
                <a:tc vMerge="1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vMerge="1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Three.js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Babylon.js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Playcanvas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2832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Anisotropic  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Distorção da luz refletida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Mapa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Escalar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84024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Attenuation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Como o objeto absorve a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luz a medida que se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distancia do observador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Escalar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Escalar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8428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Decal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Detalhes adicionais, como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uma pichação na parede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Mapa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84024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Detail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Detalhes adicionais na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textura quando próximos da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câmera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Mapa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Mapa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8428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Parallax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Efeito de profundidade em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superfícies com relevos 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Mapa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84024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Transmission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Utilizada para aumentar a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reflexão em objetos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transparentes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Mapa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Escalar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20120">
                <a:tc gridSpan="2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Propriedades (Total)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18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21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19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20120">
                <a:tc gridSpan="2"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Propriedades (Escalar)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612800" y="289404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96adbc"/>
                </a:solidFill>
                <a:latin typeface="Gill Sans MT"/>
              </a:rPr>
              <a:t>Funcionalidades: Efeitos de pós-processamento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3681360" y="216000"/>
            <a:ext cx="4821480" cy="64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2994480" y="216000"/>
            <a:ext cx="5830920" cy="6529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" name=""/>
          <p:cNvGraphicFramePr/>
          <p:nvPr/>
        </p:nvGraphicFramePr>
        <p:xfrm>
          <a:off x="943200" y="353160"/>
          <a:ext cx="10936440" cy="5930280"/>
        </p:xfrm>
        <a:graphic>
          <a:graphicData uri="http://schemas.openxmlformats.org/drawingml/2006/table">
            <a:tbl>
              <a:tblPr/>
              <a:tblGrid>
                <a:gridCol w="2558160"/>
                <a:gridCol w="3800520"/>
                <a:gridCol w="1243080"/>
                <a:gridCol w="1611000"/>
                <a:gridCol w="1724040"/>
              </a:tblGrid>
              <a:tr h="375480">
                <a:tc rowSpan="2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Efeitos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Descrição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Biblioteca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75480">
                <a:tc vMerge="1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vMerge="1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Three.js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Babylon.js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Playcanvas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7548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i="1" lang="pt-BR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Anti-Aliasing (MSAA)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Redução de serrilhado supereficaz.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Plugin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96084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i="1" lang="pt-BR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Anti-Aliasing (SMAA)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Redução de serrilhado mais eficaz que FXAA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96084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i="1" lang="pt-BR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Anti-Aliasing (TAA)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Redução de serrilhado com estabilidade (eficiente em movimentação)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96084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i="1" lang="pt-BR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Blur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Desfoca certos objetos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Plugin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96084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i="1" lang="pt-BR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Chromatic Aberration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Dispersão de cores ao longo das bordas dos objetos (</a:t>
                      </a: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falha na câmera)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Plugin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96084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i="1" lang="pt-BR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Depth of Field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Ofusca o fundo da imagem e foca os objetos da frente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Plugin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96adbc"/>
                </a:solidFill>
                <a:latin typeface="Gill Sans MT"/>
              </a:rPr>
              <a:t>Introdução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1155600" y="2603520"/>
            <a:ext cx="8824680" cy="34160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World Wide Web, HTTP e tipos de mídia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Usos da Computação Gráfica e criação do WebGL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Dificuldade do uso e necessidade de abstração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Selecionar e analisar bibliotecas JavaScript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Métricas de avaliação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" name=""/>
          <p:cNvGraphicFramePr/>
          <p:nvPr/>
        </p:nvGraphicFramePr>
        <p:xfrm>
          <a:off x="727200" y="821160"/>
          <a:ext cx="10936440" cy="5178240"/>
        </p:xfrm>
        <a:graphic>
          <a:graphicData uri="http://schemas.openxmlformats.org/drawingml/2006/table">
            <a:tbl>
              <a:tblPr/>
              <a:tblGrid>
                <a:gridCol w="2558160"/>
                <a:gridCol w="3800520"/>
                <a:gridCol w="1243080"/>
                <a:gridCol w="1611000"/>
                <a:gridCol w="1724040"/>
              </a:tblGrid>
              <a:tr h="375480">
                <a:tc rowSpan="2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Efeitos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rowSpan="2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Descrição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Biblioteca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75480">
                <a:tc vMerge="1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vMerge="1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Three.js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Babylon.js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Playcanvas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7548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i="1" lang="pt-BR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Lens Distortion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just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Distorção da imagem pelo formato da lente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Plugin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96084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i="1" lang="pt-BR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Lookup Tables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just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Mapear cores para outras a partir de valores pré-definidos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Plugin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96084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i="1" lang="pt-BR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Motion Blur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Desfoca objetos em movimento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96084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i="1" lang="pt-BR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SSR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Sutis reflexões em objetos como poças d’água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80600">
                <a:tc gridSpan="2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Suporte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16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15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80240">
                <a:tc gridSpan="2"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Precisa de Plugin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1612800" y="289404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96adbc"/>
                </a:solidFill>
                <a:latin typeface="Gill Sans MT"/>
              </a:rPr>
              <a:t>Funcionalidades: Filtros de Sombras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" name=""/>
          <p:cNvGraphicFramePr/>
          <p:nvPr/>
        </p:nvGraphicFramePr>
        <p:xfrm>
          <a:off x="1974240" y="1959480"/>
          <a:ext cx="7925400" cy="3620160"/>
        </p:xfrm>
        <a:graphic>
          <a:graphicData uri="http://schemas.openxmlformats.org/drawingml/2006/table">
            <a:tbl>
              <a:tblPr/>
              <a:tblGrid>
                <a:gridCol w="3704400"/>
                <a:gridCol w="1406880"/>
                <a:gridCol w="1407240"/>
                <a:gridCol w="1407240"/>
              </a:tblGrid>
              <a:tr h="630720">
                <a:tc rowSpan="2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Técnica de Sombreamento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Biblioteca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97600">
                <a:tc vMerge="1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Three.js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Babylon.js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Playcanvas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9760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PCF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9760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PCSS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9760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VSM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9940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CSM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612800" y="289404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96adbc"/>
                </a:solidFill>
                <a:latin typeface="Gill Sans MT"/>
              </a:rPr>
              <a:t>Funcionalidades: Utilidades de Otimização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"/>
          <p:cNvGraphicFramePr/>
          <p:nvPr/>
        </p:nvGraphicFramePr>
        <p:xfrm>
          <a:off x="1973520" y="1073520"/>
          <a:ext cx="8826120" cy="4866120"/>
        </p:xfrm>
        <a:graphic>
          <a:graphicData uri="http://schemas.openxmlformats.org/drawingml/2006/table">
            <a:tbl>
              <a:tblPr/>
              <a:tblGrid>
                <a:gridCol w="4514760"/>
                <a:gridCol w="1437120"/>
                <a:gridCol w="1437120"/>
                <a:gridCol w="1437480"/>
              </a:tblGrid>
              <a:tr h="727560">
                <a:tc rowSpan="2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Técnica de Otimização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Biblioteca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689760">
                <a:tc vMerge="1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Three.js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Babylon.js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Playcanvas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68976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Instanced Rendering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68976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Combinação de Malhas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68976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Compressão de Texturas BASIS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68976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Geração de Lightmaps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69012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LOD (nível de detalhes)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1612800" y="289404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96adbc"/>
                </a:solidFill>
                <a:latin typeface="Gill Sans MT"/>
              </a:rPr>
              <a:t>Funcionalidades: Formatos de Arquivo 3D para Importação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"/>
          <p:cNvGraphicFramePr/>
          <p:nvPr/>
        </p:nvGraphicFramePr>
        <p:xfrm>
          <a:off x="1469520" y="946800"/>
          <a:ext cx="9726120" cy="4924440"/>
        </p:xfrm>
        <a:graphic>
          <a:graphicData uri="http://schemas.openxmlformats.org/drawingml/2006/table">
            <a:tbl>
              <a:tblPr/>
              <a:tblGrid>
                <a:gridCol w="4935960"/>
                <a:gridCol w="1596240"/>
                <a:gridCol w="1596960"/>
                <a:gridCol w="1597320"/>
              </a:tblGrid>
              <a:tr h="328320">
                <a:tc rowSpan="2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Formato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Biblioteca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28320">
                <a:tc vMerge="1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Three.js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Babylon.js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Playcanvas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2832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GLTF / GLB (open source)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2832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COLLADA / DAE (open source)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2832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OBJ (open source)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2832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FBX (proprietário)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2832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MMD (proprietário)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2832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3DS (proprietário)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2832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3DM (CAD)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2832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STL (CAD)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2832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VRM (avatares)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2832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PCD (Point Cloud Data)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2832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PDB (Protein Data Blank)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2832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Ldraw (LEGO)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2832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Compressão de Malha DRACO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612800" y="289404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96adbc"/>
                </a:solidFill>
                <a:latin typeface="Gill Sans MT"/>
              </a:rPr>
              <a:t>Funcionalidades: Outras Funcionalidades e Ferramentas Extras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"/>
          <p:cNvGraphicFramePr/>
          <p:nvPr/>
        </p:nvGraphicFramePr>
        <p:xfrm>
          <a:off x="1973520" y="263160"/>
          <a:ext cx="8466120" cy="6288480"/>
        </p:xfrm>
        <a:graphic>
          <a:graphicData uri="http://schemas.openxmlformats.org/drawingml/2006/table">
            <a:tbl>
              <a:tblPr/>
              <a:tblGrid>
                <a:gridCol w="4299120"/>
                <a:gridCol w="1388880"/>
                <a:gridCol w="1388520"/>
                <a:gridCol w="1389960"/>
              </a:tblGrid>
              <a:tr h="471960">
                <a:tc rowSpan="2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Funcionalidade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Biblioteca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47120">
                <a:tc vMerge="1"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Three.js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Babylon.js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Playcanvas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47120"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Sistema de Animação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47120"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Sistema de Partículas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i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Plugin</a:t>
                      </a:r>
                      <a:endParaRPr b="0" i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47120"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Sistema de Física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i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Plugin</a:t>
                      </a:r>
                      <a:endParaRPr b="0" i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i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Plugin</a:t>
                      </a:r>
                      <a:endParaRPr b="0" i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47120"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Sistema de Áudio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47120"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Gerador de </a:t>
                      </a:r>
                      <a:r>
                        <a:rPr b="1" i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NavMesh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i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Plugin</a:t>
                      </a:r>
                      <a:endParaRPr b="0" i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i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Plugin</a:t>
                      </a:r>
                      <a:endParaRPr b="0" i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47120"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Sistema de GUI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47120"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Editor de Cena Gráfico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47120"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Visualizador de Cena / Depurador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i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Plugin</a:t>
                      </a:r>
                      <a:endParaRPr b="0" i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47120"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i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Path Tracing</a:t>
                      </a:r>
                      <a:endParaRPr b="1" i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i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Plugin</a:t>
                      </a:r>
                      <a:endParaRPr b="0" i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i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Plugin</a:t>
                      </a:r>
                      <a:endParaRPr b="0" i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47120"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Exportador de Cenas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47120"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Suporte a WebGL2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51440"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Suporte a Realidade Virtual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1612800" y="289404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96adbc"/>
                </a:solidFill>
                <a:latin typeface="Gill Sans MT"/>
              </a:rPr>
              <a:t>Testes de Desempenho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96adbc"/>
                </a:solidFill>
                <a:latin typeface="Gill Sans MT"/>
              </a:rPr>
              <a:t>Referencial </a:t>
            </a:r>
            <a:r>
              <a:rPr b="0" lang="pt-BR" sz="3600" spc="-1" strike="noStrike">
                <a:solidFill>
                  <a:srgbClr val="96adbc"/>
                </a:solidFill>
                <a:latin typeface="Gill Sans MT"/>
              </a:rPr>
              <a:t>teórico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1155600" y="2095560"/>
            <a:ext cx="8824680" cy="34160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Computação Gráfica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Gráficos 3D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Geometrias e Materiais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Iluminação e Sombra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Pós-Processamento, Sistema de Animação e Partículas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6" name=""/>
          <p:cNvGraphicFramePr/>
          <p:nvPr/>
        </p:nvGraphicFramePr>
        <p:xfrm>
          <a:off x="1936080" y="331200"/>
          <a:ext cx="9007560" cy="6076440"/>
        </p:xfrm>
        <a:graphic>
          <a:graphicData uri="http://schemas.openxmlformats.org/drawingml/2006/table">
            <a:tbl>
              <a:tblPr/>
              <a:tblGrid>
                <a:gridCol w="3002400"/>
                <a:gridCol w="3002760"/>
                <a:gridCol w="3002760"/>
              </a:tblGrid>
              <a:tr h="53172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Rótulo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Contagem de Triângulos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Contagem de Objetos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0400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Propulsor de Íons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52.072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0400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Laboratório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83.665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608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0400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Forte Pirata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90.334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0400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Ilha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139.557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393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0400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Crânio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1.126.158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26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0400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Carro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1.544.351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140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0400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Vale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2.076.694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1228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0400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Vale (</a:t>
                      </a:r>
                      <a:r>
                        <a:rPr b="0" i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merged</a:t>
                      </a: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)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2.076.694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0400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Tanque de Guerra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3.514.247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21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0400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Carro Quebrado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10.390.252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206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0508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Deserto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42.074.389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10.662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343800" y="260640"/>
            <a:ext cx="4696200" cy="6328800"/>
          </a:xfrm>
          <a:prstGeom prst="rect">
            <a:avLst/>
          </a:prstGeom>
          <a:ln w="0">
            <a:noFill/>
          </a:ln>
        </p:spPr>
      </p:pic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6696000" y="216000"/>
            <a:ext cx="4680000" cy="645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392040" y="252000"/>
            <a:ext cx="4510800" cy="6380640"/>
          </a:xfrm>
          <a:prstGeom prst="rect">
            <a:avLst/>
          </a:prstGeom>
          <a:ln w="0">
            <a:noFill/>
          </a:ln>
        </p:spPr>
      </p:pic>
      <p:pic>
        <p:nvPicPr>
          <p:cNvPr id="220" name="" descr=""/>
          <p:cNvPicPr/>
          <p:nvPr/>
        </p:nvPicPr>
        <p:blipFill>
          <a:blip r:embed="rId2"/>
          <a:stretch/>
        </p:blipFill>
        <p:spPr>
          <a:xfrm>
            <a:off x="5752080" y="792000"/>
            <a:ext cx="5642640" cy="523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335600" y="865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buNone/>
            </a:pPr>
            <a:r>
              <a:rPr b="0" lang="pt-BR" sz="3600" spc="-1" strike="noStrike">
                <a:solidFill>
                  <a:srgbClr val="96adbc"/>
                </a:solidFill>
                <a:latin typeface="Gill Sans MT"/>
                <a:ea typeface="Arial"/>
              </a:rPr>
              <a:t>Taxa de FPS médio de cada biblioteca por cena renderizada – PC-1 - Google Chrome – Parte 1/2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-36000" y="2340000"/>
            <a:ext cx="12240000" cy="432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1335600" y="865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buNone/>
            </a:pPr>
            <a:r>
              <a:rPr b="0" lang="pt-BR" sz="3600" spc="-1" strike="noStrike">
                <a:solidFill>
                  <a:srgbClr val="96adbc"/>
                </a:solidFill>
                <a:latin typeface="Gill Sans MT"/>
                <a:ea typeface="Arial"/>
              </a:rPr>
              <a:t>Taxa de FPS médio de cada biblioteca por cena renderizada – PC-1 - Google Chrome – Parte 2/2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-23760" y="2448000"/>
            <a:ext cx="12089160" cy="426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335600" y="865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buNone/>
            </a:pPr>
            <a:r>
              <a:rPr b="0" lang="pt-BR" sz="3600" spc="-1" strike="noStrike">
                <a:solidFill>
                  <a:srgbClr val="96adbc"/>
                </a:solidFill>
                <a:latin typeface="Gill Sans MT"/>
                <a:ea typeface="Arial"/>
              </a:rPr>
              <a:t>Taxa de FPS médio de cada biblioteca por cena renderizada – PC-2 - Google Chrome – Parte 1/2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396000" y="2448000"/>
            <a:ext cx="11322360" cy="399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1335600" y="865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buNone/>
            </a:pPr>
            <a:r>
              <a:rPr b="0" lang="pt-BR" sz="3600" spc="-1" strike="noStrike">
                <a:solidFill>
                  <a:srgbClr val="96adbc"/>
                </a:solidFill>
                <a:latin typeface="Gill Sans MT"/>
                <a:ea typeface="Arial"/>
              </a:rPr>
              <a:t>Taxa de FPS médio de cada biblioteca por cena renderizada – PC-2 - Google Chrome – Parte 2/2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12240" y="2268000"/>
            <a:ext cx="12191760" cy="430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1335600" y="865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buNone/>
            </a:pPr>
            <a:r>
              <a:rPr b="0" lang="pt-BR" sz="3600" spc="-1" strike="noStrike">
                <a:solidFill>
                  <a:srgbClr val="96adbc"/>
                </a:solidFill>
                <a:latin typeface="Gill Sans MT"/>
                <a:ea typeface="Arial"/>
              </a:rPr>
              <a:t>Uso de CPU de cada biblioteca por cena renderizada – PC-1 – Google Chrome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72000" y="2340000"/>
            <a:ext cx="12036960" cy="424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1335600" y="865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buNone/>
            </a:pPr>
            <a:r>
              <a:rPr b="0" lang="pt-BR" sz="3600" spc="-1" strike="noStrike">
                <a:solidFill>
                  <a:srgbClr val="96adbc"/>
                </a:solidFill>
                <a:latin typeface="Gill Sans MT"/>
                <a:ea typeface="Arial"/>
              </a:rPr>
              <a:t>Uso de CPU de cada biblioteca por cena renderizada – PC-2 – Google Chrome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108000" y="2304000"/>
            <a:ext cx="12139200" cy="428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1335600" y="865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buNone/>
            </a:pPr>
            <a:r>
              <a:rPr b="0" lang="pt-BR" sz="3600" spc="-1" strike="noStrike">
                <a:solidFill>
                  <a:srgbClr val="96adbc"/>
                </a:solidFill>
                <a:latin typeface="Gill Sans MT"/>
                <a:ea typeface="Arial"/>
              </a:rPr>
              <a:t>Consumo de RAM de cada biblioteca por cena renderizada – PC-2 – Google Chrome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32400" y="2438280"/>
            <a:ext cx="12191760" cy="430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96adbc"/>
                </a:solidFill>
                <a:latin typeface="Gill Sans MT"/>
              </a:rPr>
              <a:t>Computação </a:t>
            </a:r>
            <a:r>
              <a:rPr b="0" lang="pt-BR" sz="3600" spc="-1" strike="noStrike">
                <a:solidFill>
                  <a:srgbClr val="96adbc"/>
                </a:solidFill>
                <a:latin typeface="Gill Sans MT"/>
              </a:rPr>
              <a:t>Gráfica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1155600" y="2603520"/>
            <a:ext cx="8824680" cy="34160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Definição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Usos (educacionais, corporativos, científicos, lúdicos)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Origem em 1950 – Pesquisadores do MIT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1970 – Ivan Sutherland e David Evans – Software de Modelagem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1990 – Evolução do hardware e redução dos custos - Windows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Síntese de imagens – Análise de Imagens – Processamento de Imagens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Interface de usuário, sistemas operacionais, editoração eletrônica, CADs, simulações, animações, arte, comércio, cartografia.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1335600" y="865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buNone/>
            </a:pPr>
            <a:r>
              <a:rPr b="0" lang="pt-BR" sz="3600" spc="-1" strike="noStrike">
                <a:solidFill>
                  <a:srgbClr val="96adbc"/>
                </a:solidFill>
                <a:latin typeface="Gill Sans MT"/>
                <a:ea typeface="Arial"/>
              </a:rPr>
              <a:t>Tempo de inicialização e carregamento de cada biblioteca por cena renderizada – PC-1 – Google Chrome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0" y="2484000"/>
            <a:ext cx="12191760" cy="430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1335600" y="865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buNone/>
            </a:pPr>
            <a:r>
              <a:rPr b="0" lang="pt-BR" sz="3600" spc="-1" strike="noStrike">
                <a:solidFill>
                  <a:srgbClr val="96adbc"/>
                </a:solidFill>
                <a:latin typeface="Gill Sans MT"/>
                <a:ea typeface="Arial"/>
              </a:rPr>
              <a:t>Tempo de inicialização e carregamento de cada biblioteca por cena renderizada – PC-2 – Google Chrome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84240" y="2484000"/>
            <a:ext cx="12191760" cy="430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1612800" y="289404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96adbc"/>
                </a:solidFill>
                <a:latin typeface="Gill Sans MT"/>
              </a:rPr>
              <a:t>Tamanho da Biblioteca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1335600" y="865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buNone/>
            </a:pPr>
            <a:r>
              <a:rPr b="0" lang="pt-BR" sz="3600" spc="-1" strike="noStrike">
                <a:solidFill>
                  <a:srgbClr val="96adbc"/>
                </a:solidFill>
                <a:latin typeface="Gill Sans MT"/>
                <a:ea typeface="Arial"/>
              </a:rPr>
              <a:t>Tamanho do código-fonte (esquerda), e dos repositórios (direita) por biblioteca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36000" y="2429280"/>
            <a:ext cx="12191760" cy="430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1612800" y="289404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96adbc"/>
                </a:solidFill>
                <a:latin typeface="Gill Sans MT"/>
              </a:rPr>
              <a:t>Conclusão 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96adbc"/>
                </a:solidFill>
                <a:latin typeface="Gill Sans MT"/>
              </a:rPr>
              <a:t>Principais referências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1092240" y="1952640"/>
            <a:ext cx="8824680" cy="30189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indent="0">
              <a:spcBef>
                <a:spcPts val="1417"/>
              </a:spcBef>
              <a:buNone/>
            </a:pPr>
            <a:r>
              <a:rPr b="0" i="1" lang="pt-BR" sz="2000" spc="-1" strike="noStrike">
                <a:solidFill>
                  <a:srgbClr val="404040"/>
                </a:solidFill>
                <a:latin typeface="Gill Sans MT"/>
              </a:rPr>
              <a:t>THREE.JS Docs. </a:t>
            </a: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Three.js, 2023. Disponível em: https://threejs.org/docs/. Acesso em: 18 de maio de 2023.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indent="0">
              <a:spcBef>
                <a:spcPts val="1417"/>
              </a:spcBef>
              <a:buNone/>
            </a:pPr>
            <a:r>
              <a:rPr b="0" i="1" lang="pt-BR" sz="2000" spc="-1" strike="noStrike">
                <a:solidFill>
                  <a:srgbClr val="404040"/>
                </a:solidFill>
                <a:latin typeface="Gill Sans MT"/>
              </a:rPr>
              <a:t>BABYLON.JS Documentation.</a:t>
            </a: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 Babylon.js, c2023. Disponível em: https://doc.babylonjs.com. Acesso em: 25 </a:t>
            </a: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de maio de 2023.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indent="0">
              <a:spcBef>
                <a:spcPts val="1417"/>
              </a:spcBef>
              <a:buNone/>
            </a:pPr>
            <a:r>
              <a:rPr b="0" i="1" lang="pt-BR" sz="2000" spc="-1" strike="noStrike">
                <a:solidFill>
                  <a:srgbClr val="404040"/>
                </a:solidFill>
                <a:latin typeface="Gill Sans MT"/>
              </a:rPr>
              <a:t>PLAYCANVAS: THE WEB-FIRST GAME ENGINE</a:t>
            </a: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. Playcanvas, 2023. Disponível em: https://playcanvas.com. Acesso em: 25 de maio de 2023.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indent="0">
              <a:spcBef>
                <a:spcPts val="1417"/>
              </a:spcBef>
              <a:buNone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VRIES, Joey. Learn OPENGL – Graphics Programming. 2020. Disponível em: https://learnopengl.com/book/book_pdf.pdf. Acesso em: 26 de abril de 2023.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1743120" y="3151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96adbc"/>
                </a:solidFill>
                <a:latin typeface="Gill Sans MT"/>
              </a:rPr>
              <a:t>Obrigado pela atenção!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96adbc"/>
                </a:solidFill>
                <a:latin typeface="Gill Sans MT"/>
              </a:rPr>
              <a:t>Geometrias e </a:t>
            </a:r>
            <a:r>
              <a:rPr b="0" lang="pt-BR" sz="3600" spc="-1" strike="noStrike">
                <a:solidFill>
                  <a:srgbClr val="96adbc"/>
                </a:solidFill>
                <a:latin typeface="Gill Sans MT"/>
              </a:rPr>
              <a:t>Materiais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1123920" y="2228760"/>
            <a:ext cx="8824680" cy="34160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Geometria euclidiana e 3D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Malhas poligonais – Pontos, arestas e faces, triângulos e quadrilateros – Representa objetos do mundo real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Material – Atributos como cor, transparência e reflexo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Texturas – Controlam atributos dos materiais, como cor primária, brilho e transparência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903600" y="25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96adbc"/>
                </a:solidFill>
                <a:latin typeface="Gill Sans MT"/>
              </a:rPr>
              <a:t>Iluminação e </a:t>
            </a:r>
            <a:r>
              <a:rPr b="0" lang="pt-BR" sz="3600" spc="-1" strike="noStrike">
                <a:solidFill>
                  <a:srgbClr val="96adbc"/>
                </a:solidFill>
                <a:latin typeface="Gill Sans MT"/>
              </a:rPr>
              <a:t>Sombra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939600" y="1019520"/>
            <a:ext cx="8824680" cy="34160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Simulação e luzes em cenas tridimensionais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Tipos de Luzes – Direcional, omni e holofote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Phong Lighting Model – Ambient, diffuse e specular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PBR (Physically Based Rendering) – Renderização Baseada em Física – Reflexão, absorção e refração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2628000" y="3552840"/>
            <a:ext cx="5976000" cy="309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155600" y="505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96adbc"/>
                </a:solidFill>
                <a:latin typeface="Gill Sans MT"/>
              </a:rPr>
              <a:t>Iluminação e </a:t>
            </a:r>
            <a:r>
              <a:rPr b="0" lang="pt-BR" sz="3600" spc="-1" strike="noStrike">
                <a:solidFill>
                  <a:srgbClr val="96adbc"/>
                </a:solidFill>
                <a:latin typeface="Gill Sans MT"/>
              </a:rPr>
              <a:t>Sombra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1119600" y="1379520"/>
            <a:ext cx="8824680" cy="34160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Sombras – shadow maps e lightmaps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Pré-computar lightmaps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Filtros – PCF, PCSS, CSM e VSM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Ray Tracing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Path Tracing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1375920" y="3888360"/>
            <a:ext cx="8958960" cy="251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1155600" y="973080"/>
            <a:ext cx="8760960" cy="7077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96adbc"/>
                </a:solidFill>
                <a:latin typeface="Gill Sans MT"/>
              </a:rPr>
              <a:t>Pós-</a:t>
            </a:r>
            <a:r>
              <a:rPr b="0" lang="pt-BR" sz="3600" spc="-1" strike="noStrike">
                <a:solidFill>
                  <a:srgbClr val="96adbc"/>
                </a:solidFill>
                <a:latin typeface="Gill Sans MT"/>
              </a:rPr>
              <a:t>Processamento, </a:t>
            </a:r>
            <a:r>
              <a:rPr b="0" lang="pt-BR" sz="3600" spc="-1" strike="noStrike">
                <a:solidFill>
                  <a:srgbClr val="96adbc"/>
                </a:solidFill>
                <a:latin typeface="Gill Sans MT"/>
              </a:rPr>
              <a:t>Sistema de </a:t>
            </a:r>
            <a:r>
              <a:rPr b="0" lang="pt-BR" sz="3600" spc="-1" strike="noStrike">
                <a:solidFill>
                  <a:srgbClr val="96adbc"/>
                </a:solidFill>
                <a:latin typeface="Gill Sans MT"/>
              </a:rPr>
              <a:t>Animação e </a:t>
            </a:r>
            <a:r>
              <a:rPr b="0" lang="pt-BR" sz="3600" spc="-1" strike="noStrike">
                <a:solidFill>
                  <a:srgbClr val="96adbc"/>
                </a:solidFill>
                <a:latin typeface="Gill Sans MT"/>
              </a:rPr>
              <a:t>Partículas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1155600" y="2603520"/>
            <a:ext cx="8824680" cy="34160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Pós-Processamento – Fog (névoa), color curves (matiz, saturação contraste, etc), anti-aliasing (remoção de serrilhado), depth of field (desfoque da lente), etc.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Animação esqueletal – Keyframes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Plano de Fundo – Skyboxes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6699ff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404040"/>
                </a:solidFill>
                <a:latin typeface="Gill Sans MT"/>
              </a:rPr>
              <a:t>Sistema de Partículas – Chuva, fogo, fumaça, fluidos</a:t>
            </a:r>
            <a:endParaRPr b="0" lang="en-US" sz="2000" spc="-1" strike="noStrike">
              <a:solidFill>
                <a:srgbClr val="404040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Íon - Sala da Diretoria">
  <a:themeElements>
    <a:clrScheme name="Personalizada 3">
      <a:dk1>
        <a:srgbClr val="000000"/>
      </a:dk1>
      <a:lt1>
        <a:srgbClr val="ffffff"/>
      </a:lt1>
      <a:dk2>
        <a:srgbClr val="325f87"/>
      </a:dk2>
      <a:lt2>
        <a:srgbClr val="96adbc"/>
      </a:lt2>
      <a:accent1>
        <a:srgbClr val="6699ff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6585cf"/>
      </a:accent6>
      <a:hlink>
        <a:srgbClr val="243c75"/>
      </a:hlink>
      <a:folHlink>
        <a:srgbClr val="325f8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Íon - Sala da Diretoria">
  <a:themeElements>
    <a:clrScheme name="Personalizada 3">
      <a:dk1>
        <a:srgbClr val="000000"/>
      </a:dk1>
      <a:lt1>
        <a:srgbClr val="ffffff"/>
      </a:lt1>
      <a:dk2>
        <a:srgbClr val="325f87"/>
      </a:dk2>
      <a:lt2>
        <a:srgbClr val="96adbc"/>
      </a:lt2>
      <a:accent1>
        <a:srgbClr val="6699ff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6585cf"/>
      </a:accent6>
      <a:hlink>
        <a:srgbClr val="243c75"/>
      </a:hlink>
      <a:folHlink>
        <a:srgbClr val="325f8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5069</TotalTime>
  <Application>LibreOffice/7.5.9.2$Linux_X86_64 LibreOffice_project/50$Build-2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2014-10-13T12:27:29Z</dcterms:created>
  <dc:creator>Fabrícia Pires</dc:creator>
  <dc:description/>
  <dc:language>pt-BR</dc:language>
  <cp:lastModifiedBy/>
  <dcterms:modified xsi:type="dcterms:W3CDTF">2023-12-13T17:52:41Z</dcterms:modified>
  <cp:revision>236</cp:revision>
  <dc:subject/>
  <dc:title>UNIVERSIDADE CORPORATIVA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16</vt:r8>
  </property>
</Properties>
</file>